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0" r:id="rId2"/>
    <p:sldId id="271" r:id="rId3"/>
    <p:sldId id="274" r:id="rId4"/>
    <p:sldId id="275" r:id="rId5"/>
    <p:sldId id="276" r:id="rId6"/>
    <p:sldId id="273" r:id="rId7"/>
    <p:sldId id="278" r:id="rId8"/>
    <p:sldId id="281" r:id="rId9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457B"/>
    <a:srgbClr val="CD63A2"/>
    <a:srgbClr val="D83050"/>
    <a:srgbClr val="F0D0E3"/>
    <a:srgbClr val="E5ADCE"/>
    <a:srgbClr val="85F3E9"/>
    <a:srgbClr val="FE7F4B"/>
    <a:srgbClr val="4B2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14"/>
  </p:normalViewPr>
  <p:slideViewPr>
    <p:cSldViewPr snapToGrid="0" snapToObjects="1">
      <p:cViewPr varScale="1">
        <p:scale>
          <a:sx n="111" d="100"/>
          <a:sy n="111" d="100"/>
        </p:scale>
        <p:origin x="47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3859481" y="1122363"/>
            <a:ext cx="475112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Subtitle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3859481" y="3602038"/>
            <a:ext cx="475112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A2E22-0E8F-450B-B0FF-A27B7986E229}" type="datetimeFigureOut">
              <a:rPr lang="x-none"/>
              <a:pPr>
                <a:defRPr/>
              </a:pPr>
              <a:t>01.09.2025</a:t>
            </a:fld>
            <a:endParaRPr lang="x-none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9FA02D-1C07-421C-9B30-4D15D146978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0998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FB540-DF54-410D-81E0-0AF0F0147DBB}" type="datetimeFigureOut">
              <a:rPr lang="x-none"/>
              <a:pPr>
                <a:defRPr/>
              </a:pPr>
              <a:t>01.09.2025</a:t>
            </a:fld>
            <a:endParaRPr lang="x-none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BD6E2A-BD1D-40F6-9CB7-D6BD9D29D3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5065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0D211-8870-4549-8498-A315C9E7DEB9}" type="datetimeFigureOut">
              <a:rPr lang="x-none"/>
              <a:pPr>
                <a:defRPr/>
              </a:pPr>
              <a:t>01.09.2025</a:t>
            </a:fld>
            <a:endParaRPr lang="x-none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5F100-9F5C-4641-8D1D-B7FEE76438A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9770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E9A76-A161-4D1E-B2B9-DA3465D72B72}" type="datetimeFigureOut">
              <a:rPr lang="x-none"/>
              <a:pPr>
                <a:defRPr/>
              </a:pPr>
              <a:t>01.09.2025</a:t>
            </a:fld>
            <a:endParaRPr lang="x-none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BCB97-A481-4DB3-90C8-D84BCDFED39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4875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08F55-A3A1-4E31-9F09-F5EB1B241939}" type="datetimeFigureOut">
              <a:rPr lang="x-none"/>
              <a:pPr>
                <a:defRPr/>
              </a:pPr>
              <a:t>01.09.2025</a:t>
            </a:fld>
            <a:endParaRPr lang="x-none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3953C-0A6E-4C22-88AA-1482837C871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0469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45365-5135-41AC-AC95-6DC9B04CE815}" type="datetimeFigureOut">
              <a:rPr lang="x-none"/>
              <a:pPr>
                <a:defRPr/>
              </a:pPr>
              <a:t>01.09.2025</a:t>
            </a:fld>
            <a:endParaRPr lang="x-none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624A6-0DA3-4218-AF70-3ADC3A4E614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9056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07BA4-A6DD-4011-A81B-18F5F4476C18}" type="datetimeFigureOut">
              <a:rPr lang="x-none"/>
              <a:pPr>
                <a:defRPr/>
              </a:pPr>
              <a:t>01.09.2025</a:t>
            </a:fld>
            <a:endParaRPr lang="x-none"/>
          </a:p>
        </p:txBody>
      </p:sp>
      <p:sp>
        <p:nvSpPr>
          <p:cNvPr id="8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9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0C4E5-1B6C-4363-BA26-E94B27F37F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3339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1C6FB-6038-4F7B-9B56-B5EADC443B2F}" type="datetimeFigureOut">
              <a:rPr lang="x-none"/>
              <a:pPr>
                <a:defRPr/>
              </a:pPr>
              <a:t>01.09.2025</a:t>
            </a:fld>
            <a:endParaRPr lang="x-none"/>
          </a:p>
        </p:txBody>
      </p:sp>
      <p:sp>
        <p:nvSpPr>
          <p:cNvPr id="4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5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90CC8B-2871-4957-A793-445AD30ECE9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5512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B525D-0120-4385-9336-E452E622E250}" type="datetimeFigureOut">
              <a:rPr lang="x-none"/>
              <a:pPr>
                <a:defRPr/>
              </a:pPr>
              <a:t>01.09.2025</a:t>
            </a:fld>
            <a:endParaRPr lang="x-none"/>
          </a:p>
        </p:txBody>
      </p:sp>
      <p:sp>
        <p:nvSpPr>
          <p:cNvPr id="3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4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6A062C-35CA-4ABE-B1E7-1E0C123FA48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2897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578AE-A0E1-408E-9F9E-6C91884E55FC}" type="datetimeFigureOut">
              <a:rPr lang="x-none"/>
              <a:pPr>
                <a:defRPr/>
              </a:pPr>
              <a:t>01.09.2025</a:t>
            </a:fld>
            <a:endParaRPr lang="x-none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10F26B-EFA0-400E-9199-2EF5A6D56E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8917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x-none" noProof="0"/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A127B-C503-4237-9454-CD1206B3FA28}" type="datetimeFigureOut">
              <a:rPr lang="x-none"/>
              <a:pPr>
                <a:defRPr/>
              </a:pPr>
              <a:t>01.09.2025</a:t>
            </a:fld>
            <a:endParaRPr lang="x-none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3CFEC7-5FDB-4FA2-A4BE-A9D8CB00C4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6449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Click to edit Master title style</a:t>
            </a:r>
            <a:endParaRPr lang="ru-RU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Click to edit Master text styles</a:t>
            </a:r>
          </a:p>
          <a:p>
            <a:pPr lvl="1"/>
            <a:r>
              <a:rPr lang="en-GB" altLang="ru-RU" smtClean="0"/>
              <a:t>Second level</a:t>
            </a:r>
          </a:p>
          <a:p>
            <a:pPr lvl="2"/>
            <a:r>
              <a:rPr lang="en-GB" altLang="ru-RU" smtClean="0"/>
              <a:t>Third level</a:t>
            </a:r>
          </a:p>
          <a:p>
            <a:pPr lvl="3"/>
            <a:r>
              <a:rPr lang="en-GB" altLang="ru-RU" smtClean="0"/>
              <a:t>Fourth level</a:t>
            </a:r>
          </a:p>
          <a:p>
            <a:pPr lvl="4"/>
            <a:r>
              <a:rPr lang="en-GB" altLang="ru-RU" smtClean="0"/>
              <a:t>Fifth level</a:t>
            </a:r>
            <a:endParaRPr lang="ru-RU" altLang="ru-RU" smtClean="0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E53A22-4104-425C-BAC8-0BF98E87BEB4}" type="datetimeFigureOut">
              <a:rPr lang="x-none"/>
              <a:pPr>
                <a:defRPr/>
              </a:pPr>
              <a:t>01.09.2025</a:t>
            </a:fld>
            <a:endParaRPr lang="x-none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18A9CE5-06FA-41D6-BEE1-B608E398D98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93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8125" y="1352550"/>
            <a:ext cx="3314700" cy="876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90525" y="1382713"/>
            <a:ext cx="2876550" cy="73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cap="all" dirty="0">
                <a:solidFill>
                  <a:schemeClr val="bg1"/>
                </a:solidFill>
              </a:rPr>
              <a:t>Закон об образовании</a:t>
            </a:r>
          </a:p>
          <a:p>
            <a:pPr>
              <a:defRPr/>
            </a:pPr>
            <a:r>
              <a:rPr lang="ru-RU" sz="1400" dirty="0">
                <a:solidFill>
                  <a:schemeClr val="bg1"/>
                </a:solidFill>
              </a:rPr>
              <a:t>(п. 10 ч. 3 ст. 28 Федерального закона № 273-ФЗ)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62375" y="1374775"/>
            <a:ext cx="4714875" cy="8763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02" name="TextBox 10"/>
          <p:cNvSpPr txBox="1">
            <a:spLocks noChangeArrowheads="1"/>
          </p:cNvSpPr>
          <p:nvPr/>
        </p:nvSpPr>
        <p:spPr bwMode="auto">
          <a:xfrm>
            <a:off x="3943350" y="1374775"/>
            <a:ext cx="42957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600">
                <a:solidFill>
                  <a:srgbClr val="27457B"/>
                </a:solidFill>
              </a:rPr>
              <a:t>Образовательная организация обязана контролировать освоение ООП и оценивать результаты учеников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629650" y="1209675"/>
            <a:ext cx="3438525" cy="5448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8629650" y="1374775"/>
            <a:ext cx="3438525" cy="61706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500" dirty="0">
                <a:solidFill>
                  <a:schemeClr val="bg1"/>
                </a:solidFill>
              </a:rPr>
              <a:t>  Школа разрабатывает систему оценивания для каждого уровня образования.</a:t>
            </a:r>
          </a:p>
          <a:p>
            <a:pPr>
              <a:defRPr/>
            </a:pPr>
            <a:r>
              <a:rPr lang="ru-RU" sz="1500" u="sng" dirty="0">
                <a:solidFill>
                  <a:schemeClr val="bg1"/>
                </a:solidFill>
              </a:rPr>
              <a:t>Локальные акты: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ru-RU" sz="1500" dirty="0">
                <a:solidFill>
                  <a:schemeClr val="bg1"/>
                </a:solidFill>
              </a:rPr>
              <a:t> Положение о текущем контроле и промежуточной аттестации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ru-RU" sz="1500" dirty="0">
                <a:solidFill>
                  <a:schemeClr val="bg1"/>
                </a:solidFill>
              </a:rPr>
              <a:t> Положение о системе оценивания и внутренних оценочных процедурах</a:t>
            </a:r>
          </a:p>
          <a:p>
            <a:pPr>
              <a:spcBef>
                <a:spcPts val="600"/>
              </a:spcBef>
              <a:defRPr/>
            </a:pP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u="sng" dirty="0">
                <a:solidFill>
                  <a:schemeClr val="bg1"/>
                </a:solidFill>
              </a:rPr>
              <a:t>Основная образовательная программа НОО, СОО, ООО</a:t>
            </a:r>
            <a:r>
              <a:rPr lang="ru-RU" sz="1500" dirty="0">
                <a:solidFill>
                  <a:schemeClr val="bg1"/>
                </a:solidFill>
              </a:rPr>
              <a:t>:</a:t>
            </a:r>
          </a:p>
          <a:p>
            <a:pPr marL="266700" indent="-266700">
              <a:buFont typeface="Arial" pitchFamily="34" charset="0"/>
              <a:buChar char="•"/>
              <a:defRPr/>
            </a:pPr>
            <a:r>
              <a:rPr lang="ru-RU" sz="1500" dirty="0">
                <a:solidFill>
                  <a:schemeClr val="bg1"/>
                </a:solidFill>
              </a:rPr>
              <a:t> Целевой раздел ООП</a:t>
            </a:r>
          </a:p>
          <a:p>
            <a:pPr>
              <a:defRPr/>
            </a:pPr>
            <a:r>
              <a:rPr lang="ru-RU" sz="1500" dirty="0">
                <a:solidFill>
                  <a:schemeClr val="bg1"/>
                </a:solidFill>
              </a:rPr>
              <a:t>-  система оценки достижения планируемых результатов</a:t>
            </a:r>
          </a:p>
          <a:p>
            <a:pPr marL="266700" indent="-2667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ru-RU" sz="1500" dirty="0">
                <a:solidFill>
                  <a:schemeClr val="bg1"/>
                </a:solidFill>
              </a:rPr>
              <a:t> Приложения ООП</a:t>
            </a:r>
          </a:p>
          <a:p>
            <a:pPr>
              <a:defRPr/>
            </a:pPr>
            <a:r>
              <a:rPr lang="ru-RU" sz="1500" dirty="0">
                <a:solidFill>
                  <a:schemeClr val="bg1"/>
                </a:solidFill>
              </a:rPr>
              <a:t>- список итоговых планируемых результатов</a:t>
            </a:r>
          </a:p>
          <a:p>
            <a:pPr>
              <a:defRPr/>
            </a:pPr>
            <a:r>
              <a:rPr lang="ru-RU" sz="1500" dirty="0">
                <a:solidFill>
                  <a:schemeClr val="bg1"/>
                </a:solidFill>
              </a:rPr>
              <a:t>- требования к выставлению отметок</a:t>
            </a:r>
          </a:p>
          <a:p>
            <a:pPr>
              <a:defRPr/>
            </a:pPr>
            <a:r>
              <a:rPr lang="ru-RU" sz="1500" dirty="0">
                <a:solidFill>
                  <a:schemeClr val="bg1"/>
                </a:solidFill>
              </a:rPr>
              <a:t>- график контрольных мероприятий.</a:t>
            </a:r>
          </a:p>
          <a:p>
            <a:pPr>
              <a:defRPr/>
            </a:pPr>
            <a:endParaRPr lang="ru-RU" sz="15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1500" dirty="0">
              <a:solidFill>
                <a:schemeClr val="bg1"/>
              </a:solidFill>
            </a:endParaRPr>
          </a:p>
          <a:p>
            <a:pPr>
              <a:defRPr/>
            </a:pPr>
            <a:endParaRPr lang="ru-RU" sz="1500" dirty="0">
              <a:solidFill>
                <a:schemeClr val="bg1"/>
              </a:solidFill>
            </a:endParaRPr>
          </a:p>
          <a:p>
            <a:pPr>
              <a:defRPr/>
            </a:pPr>
            <a:endParaRPr lang="ru-RU" sz="15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38125" y="2439988"/>
            <a:ext cx="3314700" cy="10302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90525" y="2439988"/>
            <a:ext cx="287655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cap="all" dirty="0">
                <a:solidFill>
                  <a:schemeClr val="bg1"/>
                </a:solidFill>
              </a:rPr>
              <a:t>Федеральный Государственный Образовательный стандарт НОО, СОО, ООО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762375" y="2470150"/>
            <a:ext cx="4714875" cy="8302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08" name="TextBox 16"/>
          <p:cNvSpPr txBox="1">
            <a:spLocks noChangeArrowheads="1"/>
          </p:cNvSpPr>
          <p:nvPr/>
        </p:nvSpPr>
        <p:spPr bwMode="auto">
          <a:xfrm>
            <a:off x="3762375" y="2592388"/>
            <a:ext cx="46005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600">
                <a:solidFill>
                  <a:srgbClr val="27457B"/>
                </a:solidFill>
              </a:rPr>
              <a:t>Закреплены требования к системе оценивания для каждого уровня образования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38125" y="3716338"/>
            <a:ext cx="3314700" cy="10302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cap="all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ФедеральнАЯ</a:t>
            </a:r>
            <a:r>
              <a:rPr lang="ru-RU" sz="1400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cap="all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ОбразовательнАЯ</a:t>
            </a:r>
            <a:r>
              <a:rPr lang="ru-RU" sz="1400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ПРОГРАММА </a:t>
            </a: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поправки приказ </a:t>
            </a:r>
            <a:r>
              <a:rPr lang="ru-RU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Минпросвещения</a:t>
            </a: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от 09.10.2024 № 704 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762375" y="3613150"/>
            <a:ext cx="4714875" cy="13239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11" name="TextBox 20"/>
          <p:cNvSpPr txBox="1">
            <a:spLocks noChangeArrowheads="1"/>
          </p:cNvSpPr>
          <p:nvPr/>
        </p:nvSpPr>
        <p:spPr bwMode="auto">
          <a:xfrm>
            <a:off x="3762375" y="3603625"/>
            <a:ext cx="47148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600">
                <a:solidFill>
                  <a:srgbClr val="27457B"/>
                </a:solidFill>
              </a:rPr>
              <a:t>Предложена единая структура системы оценки. Определены процедуры внутренней и внешней оценки и выделены особенности оценки личностных, метапредметных и предметных результатов.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38125" y="5230813"/>
            <a:ext cx="3314700" cy="10302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РЕКОМЕНДАЦИИ МИНИСТЕРСТВА ПРОСВЕЩЕНИЯ  </a:t>
            </a:r>
          </a:p>
          <a:p>
            <a:pPr algn="ctr">
              <a:defRPr/>
            </a:pPr>
            <a:r>
              <a:rPr lang="ru-RU" sz="1400" dirty="0"/>
              <a:t>письмо от 13.01.2023 № 03-49</a:t>
            </a:r>
          </a:p>
          <a:p>
            <a:pPr algn="ctr">
              <a:defRPr/>
            </a:pPr>
            <a:r>
              <a:rPr lang="ru-RU" sz="1400" dirty="0"/>
              <a:t>письмо от 05.06.2025 № ОК-1656/03</a:t>
            </a:r>
            <a:endParaRPr lang="ru-RU" sz="1400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62375" y="5246688"/>
            <a:ext cx="4714875" cy="10287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14" name="TextBox 23"/>
          <p:cNvSpPr txBox="1">
            <a:spLocks noChangeArrowheads="1"/>
          </p:cNvSpPr>
          <p:nvPr/>
        </p:nvSpPr>
        <p:spPr bwMode="auto">
          <a:xfrm>
            <a:off x="3762375" y="5294313"/>
            <a:ext cx="46005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600">
                <a:solidFill>
                  <a:srgbClr val="27457B"/>
                </a:solidFill>
              </a:rPr>
              <a:t>Представлены единые подходы к оцениванию и использованию результатов оценочных процедур.</a:t>
            </a:r>
          </a:p>
        </p:txBody>
      </p:sp>
      <p:sp>
        <p:nvSpPr>
          <p:cNvPr id="4115" name="TextBox 6"/>
          <p:cNvSpPr txBox="1">
            <a:spLocks noChangeArrowheads="1"/>
          </p:cNvSpPr>
          <p:nvPr/>
        </p:nvSpPr>
        <p:spPr bwMode="auto">
          <a:xfrm>
            <a:off x="0" y="112713"/>
            <a:ext cx="120681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chemeClr val="bg1"/>
                </a:solidFill>
              </a:rPr>
              <a:t>Создание единой системы оценивания  и эффективное использование результатов оценочных процедур – одно из приоритетных направлений Стратегии развития образования российской федерации до 2036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3736"/>
          <p:cNvSpPr>
            <a:spLocks/>
          </p:cNvSpPr>
          <p:nvPr/>
        </p:nvSpPr>
        <p:spPr bwMode="auto">
          <a:xfrm>
            <a:off x="293688" y="4433888"/>
            <a:ext cx="3959225" cy="731837"/>
          </a:xfrm>
          <a:prstGeom prst="homePlate">
            <a:avLst/>
          </a:prstGeom>
          <a:ln w="28575">
            <a:solidFill>
              <a:schemeClr val="accent1"/>
            </a:solidFill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6430" tIns="48216" rIns="96430" bIns="48216"/>
          <a:lstStyle/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949"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Freeform 3736"/>
          <p:cNvSpPr>
            <a:spLocks/>
          </p:cNvSpPr>
          <p:nvPr/>
        </p:nvSpPr>
        <p:spPr bwMode="auto">
          <a:xfrm>
            <a:off x="293688" y="3619500"/>
            <a:ext cx="3959225" cy="539750"/>
          </a:xfrm>
          <a:prstGeom prst="homePlate">
            <a:avLst/>
          </a:prstGeom>
          <a:ln w="28575">
            <a:solidFill>
              <a:schemeClr val="accent1"/>
            </a:solidFill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6430" tIns="48216" rIns="96430" bIns="48216"/>
          <a:lstStyle/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949"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Freeform 3736"/>
          <p:cNvSpPr>
            <a:spLocks/>
          </p:cNvSpPr>
          <p:nvPr/>
        </p:nvSpPr>
        <p:spPr bwMode="auto">
          <a:xfrm>
            <a:off x="293688" y="2755900"/>
            <a:ext cx="3959225" cy="539750"/>
          </a:xfrm>
          <a:prstGeom prst="homePlate">
            <a:avLst/>
          </a:prstGeom>
          <a:ln w="28575">
            <a:solidFill>
              <a:schemeClr val="accent1"/>
            </a:solidFill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6430" tIns="48216" rIns="96430" bIns="48216"/>
          <a:lstStyle/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949"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0" y="0"/>
            <a:ext cx="12192000" cy="93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663" y="130175"/>
            <a:ext cx="11583987" cy="631825"/>
          </a:xfrm>
        </p:spPr>
        <p:txBody>
          <a:bodyPr/>
          <a:lstStyle/>
          <a:p>
            <a:pPr algn="ctr">
              <a:defRPr/>
            </a:pPr>
            <a:r>
              <a:rPr lang="ru-RU" sz="2800" cap="all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Внутришкольные</a:t>
            </a:r>
            <a:r>
              <a:rPr lang="ru-RU" sz="28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оценочные процедуры</a:t>
            </a:r>
            <a:endParaRPr lang="ru-RU" sz="2800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组合 94"/>
          <p:cNvGrpSpPr/>
          <p:nvPr/>
        </p:nvGrpSpPr>
        <p:grpSpPr>
          <a:xfrm>
            <a:off x="293117" y="1154882"/>
            <a:ext cx="3959999" cy="449456"/>
            <a:chOff x="6428745" y="1195294"/>
            <a:chExt cx="2381016" cy="1241449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5" name="Freeform 3735"/>
            <p:cNvSpPr>
              <a:spLocks/>
            </p:cNvSpPr>
            <p:nvPr/>
          </p:nvSpPr>
          <p:spPr bwMode="auto">
            <a:xfrm>
              <a:off x="6428745" y="1221707"/>
              <a:ext cx="2381016" cy="1215036"/>
            </a:xfrm>
            <a:prstGeom prst="homePlate">
              <a:avLst/>
            </a:prstGeom>
            <a:ln w="28575">
              <a:solidFill>
                <a:schemeClr val="accent1"/>
              </a:solidFill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6430" tIns="48216" rIns="96430" bIns="48216"/>
            <a:lstStyle/>
            <a:p>
              <a:pPr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949"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Freeform 3736"/>
            <p:cNvSpPr>
              <a:spLocks/>
            </p:cNvSpPr>
            <p:nvPr/>
          </p:nvSpPr>
          <p:spPr bwMode="auto">
            <a:xfrm>
              <a:off x="6428745" y="1195294"/>
              <a:ext cx="2381016" cy="1213777"/>
            </a:xfrm>
            <a:prstGeom prst="homePlate">
              <a:avLst/>
            </a:prstGeom>
            <a:ln w="28575">
              <a:solidFill>
                <a:schemeClr val="accent1"/>
              </a:solidFill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6430" tIns="48216" rIns="96430" bIns="48216"/>
            <a:lstStyle/>
            <a:p>
              <a:pPr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949"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7" name="Freeform 3736"/>
          <p:cNvSpPr>
            <a:spLocks/>
          </p:cNvSpPr>
          <p:nvPr/>
        </p:nvSpPr>
        <p:spPr bwMode="auto">
          <a:xfrm>
            <a:off x="293688" y="1895475"/>
            <a:ext cx="3959225" cy="541338"/>
          </a:xfrm>
          <a:prstGeom prst="homePlate">
            <a:avLst/>
          </a:prstGeom>
          <a:ln w="28575">
            <a:solidFill>
              <a:schemeClr val="accent1"/>
            </a:solidFill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6430" tIns="48216" rIns="96430" bIns="48216"/>
          <a:lstStyle/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949"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29" name="TextBox 11"/>
          <p:cNvSpPr txBox="1">
            <a:spLocks noChangeArrowheads="1"/>
          </p:cNvSpPr>
          <p:nvPr/>
        </p:nvSpPr>
        <p:spPr bwMode="auto">
          <a:xfrm>
            <a:off x="474663" y="1154113"/>
            <a:ext cx="2986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Стартовая диагностика</a:t>
            </a:r>
          </a:p>
        </p:txBody>
      </p:sp>
      <p:sp>
        <p:nvSpPr>
          <p:cNvPr id="5130" name="TextBox 12"/>
          <p:cNvSpPr txBox="1">
            <a:spLocks noChangeArrowheads="1"/>
          </p:cNvSpPr>
          <p:nvPr/>
        </p:nvSpPr>
        <p:spPr bwMode="auto">
          <a:xfrm>
            <a:off x="4324350" y="968375"/>
            <a:ext cx="7499350" cy="8318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600"/>
              <a:t>- оценка готовности к обучению на соответствующем уровне общего образования, оценка готовности к изучению отдельных учебных предметов в начале учебного года;</a:t>
            </a:r>
          </a:p>
        </p:txBody>
      </p:sp>
      <p:sp>
        <p:nvSpPr>
          <p:cNvPr id="5131" name="TextBox 13"/>
          <p:cNvSpPr txBox="1">
            <a:spLocks noChangeArrowheads="1"/>
          </p:cNvSpPr>
          <p:nvPr/>
        </p:nvSpPr>
        <p:spPr bwMode="auto">
          <a:xfrm>
            <a:off x="349250" y="1914525"/>
            <a:ext cx="4460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Текущая и тематическая оценка</a:t>
            </a:r>
            <a:endParaRPr lang="ru-RU" altLang="ru-RU" b="1"/>
          </a:p>
        </p:txBody>
      </p:sp>
      <p:sp>
        <p:nvSpPr>
          <p:cNvPr id="5132" name="TextBox 14"/>
          <p:cNvSpPr txBox="1">
            <a:spLocks noChangeArrowheads="1"/>
          </p:cNvSpPr>
          <p:nvPr/>
        </p:nvSpPr>
        <p:spPr bwMode="auto">
          <a:xfrm>
            <a:off x="349250" y="2755900"/>
            <a:ext cx="2986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Итоговая  оценка</a:t>
            </a:r>
            <a:endParaRPr lang="ru-RU" altLang="ru-RU" b="1"/>
          </a:p>
        </p:txBody>
      </p:sp>
      <p:sp>
        <p:nvSpPr>
          <p:cNvPr id="5133" name="TextBox 15"/>
          <p:cNvSpPr txBox="1">
            <a:spLocks noChangeArrowheads="1"/>
          </p:cNvSpPr>
          <p:nvPr/>
        </p:nvSpPr>
        <p:spPr bwMode="auto">
          <a:xfrm>
            <a:off x="349250" y="3703638"/>
            <a:ext cx="3470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Промежуточная аттестация</a:t>
            </a:r>
            <a:endParaRPr lang="ru-RU" altLang="ru-RU" b="1"/>
          </a:p>
        </p:txBody>
      </p:sp>
      <p:sp>
        <p:nvSpPr>
          <p:cNvPr id="5134" name="Прямоугольник 16"/>
          <p:cNvSpPr>
            <a:spLocks noChangeArrowheads="1"/>
          </p:cNvSpPr>
          <p:nvPr/>
        </p:nvSpPr>
        <p:spPr bwMode="auto">
          <a:xfrm>
            <a:off x="293688" y="4519613"/>
            <a:ext cx="30368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Психолого-педагогическое</a:t>
            </a:r>
          </a:p>
          <a:p>
            <a:pPr eaLnBrk="1" hangingPunct="1"/>
            <a:r>
              <a:rPr lang="ru-RU" altLang="ru-RU"/>
              <a:t> наблюдение</a:t>
            </a:r>
          </a:p>
        </p:txBody>
      </p:sp>
      <p:sp>
        <p:nvSpPr>
          <p:cNvPr id="5135" name="Пятиугольник 17"/>
          <p:cNvSpPr>
            <a:spLocks noChangeArrowheads="1"/>
          </p:cNvSpPr>
          <p:nvPr/>
        </p:nvSpPr>
        <p:spPr bwMode="auto">
          <a:xfrm>
            <a:off x="293688" y="5648325"/>
            <a:ext cx="3959225" cy="923925"/>
          </a:xfrm>
          <a:prstGeom prst="homePlate">
            <a:avLst>
              <a:gd name="adj" fmla="val 49955"/>
            </a:avLst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Внутренний мониторинг образовательных достижений обучающихся</a:t>
            </a:r>
          </a:p>
        </p:txBody>
      </p:sp>
      <p:sp>
        <p:nvSpPr>
          <p:cNvPr id="5136" name="Прямоугольник 19"/>
          <p:cNvSpPr>
            <a:spLocks noChangeArrowheads="1"/>
          </p:cNvSpPr>
          <p:nvPr/>
        </p:nvSpPr>
        <p:spPr bwMode="auto">
          <a:xfrm>
            <a:off x="4324350" y="1895475"/>
            <a:ext cx="7499350" cy="8318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600"/>
              <a:t>- оценка индивидуального продвижения обучающегося в освоении программы учебного предмета и уровня достижения тематических планируемых результатов по учебному предмету;</a:t>
            </a:r>
          </a:p>
        </p:txBody>
      </p:sp>
      <p:sp>
        <p:nvSpPr>
          <p:cNvPr id="5137" name="Прямоугольник 20"/>
          <p:cNvSpPr>
            <a:spLocks noChangeArrowheads="1"/>
          </p:cNvSpPr>
          <p:nvPr/>
        </p:nvSpPr>
        <p:spPr bwMode="auto">
          <a:xfrm>
            <a:off x="4324350" y="2941638"/>
            <a:ext cx="7499350" cy="3381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600"/>
              <a:t>- оценка уровня достижения итоговых планируемых результатов;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324350" y="3494088"/>
            <a:ext cx="7499350" cy="585787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dirty="0"/>
              <a:t>- процедура аттестации обучающихся по предмету (предметам), которая может проводиться по итогам учебного года или иного учебного периода;</a:t>
            </a:r>
          </a:p>
        </p:txBody>
      </p:sp>
      <p:sp>
        <p:nvSpPr>
          <p:cNvPr id="5139" name="Прямоугольник 22"/>
          <p:cNvSpPr>
            <a:spLocks noChangeArrowheads="1"/>
          </p:cNvSpPr>
          <p:nvPr/>
        </p:nvSpPr>
        <p:spPr bwMode="auto">
          <a:xfrm>
            <a:off x="4324350" y="4303713"/>
            <a:ext cx="7499350" cy="10779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600"/>
              <a:t>-  прогнозирование  и предупреждение трудностей в освоении образовательной программы, оказание учащимся психолого-педагогической помощи и поддержки, создание условий для успешного решения образовательных и воспитательных задач;</a:t>
            </a:r>
          </a:p>
        </p:txBody>
      </p:sp>
      <p:sp>
        <p:nvSpPr>
          <p:cNvPr id="5140" name="Прямоугольник 23"/>
          <p:cNvSpPr>
            <a:spLocks noChangeArrowheads="1"/>
          </p:cNvSpPr>
          <p:nvPr/>
        </p:nvSpPr>
        <p:spPr bwMode="auto">
          <a:xfrm>
            <a:off x="4324350" y="5740400"/>
            <a:ext cx="7499350" cy="8318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600"/>
              <a:t>-  сбор, обобщение и оценка информации об образовательных результатах обучающихся; корректирование педагогического процесса для достижения поставленных задач.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0"/>
            <a:ext cx="12192000" cy="93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Багетная рамка 4"/>
          <p:cNvSpPr/>
          <p:nvPr/>
        </p:nvSpPr>
        <p:spPr>
          <a:xfrm>
            <a:off x="838200" y="1200150"/>
            <a:ext cx="4002088" cy="763588"/>
          </a:xfrm>
          <a:prstGeom prst="beve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13" y="219075"/>
            <a:ext cx="10515600" cy="631825"/>
          </a:xfrm>
        </p:spPr>
        <p:txBody>
          <a:bodyPr/>
          <a:lstStyle/>
          <a:p>
            <a:pPr algn="ctr">
              <a:defRPr/>
            </a:pPr>
            <a:r>
              <a:rPr lang="ru-RU" sz="28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Оценивание образовательных достижений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6313" y="1244600"/>
            <a:ext cx="3436937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Традиционное нормативное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оценивание </a:t>
            </a:r>
          </a:p>
        </p:txBody>
      </p:sp>
      <p:sp>
        <p:nvSpPr>
          <p:cNvPr id="6" name="Багетная рамка 5"/>
          <p:cNvSpPr/>
          <p:nvPr/>
        </p:nvSpPr>
        <p:spPr>
          <a:xfrm>
            <a:off x="5840413" y="1200150"/>
            <a:ext cx="3500437" cy="646113"/>
          </a:xfrm>
          <a:prstGeom prst="beve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Багетная рамка 6"/>
          <p:cNvSpPr/>
          <p:nvPr/>
        </p:nvSpPr>
        <p:spPr>
          <a:xfrm>
            <a:off x="5840413" y="1200150"/>
            <a:ext cx="4532312" cy="763588"/>
          </a:xfrm>
          <a:prstGeom prst="beve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675438" y="1244600"/>
            <a:ext cx="3068637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Критериальное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оценивание </a:t>
            </a:r>
          </a:p>
        </p:txBody>
      </p:sp>
      <p:sp>
        <p:nvSpPr>
          <p:cNvPr id="6153" name="Прямоугольник 8"/>
          <p:cNvSpPr>
            <a:spLocks noChangeArrowheads="1"/>
          </p:cNvSpPr>
          <p:nvPr/>
        </p:nvSpPr>
        <p:spPr bwMode="auto">
          <a:xfrm>
            <a:off x="838200" y="1976438"/>
            <a:ext cx="4002088" cy="1076325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Tx/>
              <a:buChar char="-"/>
            </a:pPr>
            <a:r>
              <a:rPr lang="ru-RU" altLang="ru-RU" sz="1600">
                <a:solidFill>
                  <a:schemeClr val="accent1"/>
                </a:solidFill>
              </a:rPr>
              <a:t> </a:t>
            </a:r>
            <a:r>
              <a:rPr lang="ru-RU" altLang="ru-RU" sz="1600">
                <a:solidFill>
                  <a:srgbClr val="27457B"/>
                </a:solidFill>
              </a:rPr>
              <a:t>сравнение образовательных достижений обучающихся с нормой, индивидуальных результатов со среднестатистическими значениями.</a:t>
            </a: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840413" y="1920875"/>
            <a:ext cx="4532312" cy="1077913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- сравнение образовательных достижений обучающихся с заранее определенными и известными всем участникам образовательного процесса критериями.</a:t>
            </a:r>
          </a:p>
        </p:txBody>
      </p:sp>
      <p:sp>
        <p:nvSpPr>
          <p:cNvPr id="6155" name="TextBox 10"/>
          <p:cNvSpPr txBox="1">
            <a:spLocks noChangeArrowheads="1"/>
          </p:cNvSpPr>
          <p:nvPr/>
        </p:nvSpPr>
        <p:spPr bwMode="auto">
          <a:xfrm>
            <a:off x="838200" y="2994025"/>
            <a:ext cx="3865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i="1">
                <a:solidFill>
                  <a:schemeClr val="accent1"/>
                </a:solidFill>
              </a:rPr>
              <a:t>метод вычитания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11875" y="2994025"/>
            <a:ext cx="386556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метод прибавления</a:t>
            </a:r>
          </a:p>
        </p:txBody>
      </p:sp>
      <p:sp>
        <p:nvSpPr>
          <p:cNvPr id="6157" name="TextBox 12"/>
          <p:cNvSpPr txBox="1">
            <a:spLocks noChangeArrowheads="1"/>
          </p:cNvSpPr>
          <p:nvPr/>
        </p:nvSpPr>
        <p:spPr bwMode="auto">
          <a:xfrm>
            <a:off x="976313" y="4087813"/>
            <a:ext cx="4002087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1200"/>
              </a:spcBef>
              <a:buFontTx/>
              <a:buChar char="-"/>
            </a:pPr>
            <a:r>
              <a:rPr lang="ru-RU" altLang="ru-RU" sz="1400"/>
              <a:t> Отсутствие четких критериев оценки достижения планируемых результатов обучения.</a:t>
            </a:r>
          </a:p>
          <a:p>
            <a:pPr algn="just" eaLnBrk="1" hangingPunct="1">
              <a:spcBef>
                <a:spcPts val="1200"/>
              </a:spcBef>
              <a:buFontTx/>
              <a:buChar char="-"/>
            </a:pPr>
            <a:r>
              <a:rPr lang="ru-RU" altLang="ru-RU" sz="1400"/>
              <a:t> Субьективность оценивания. </a:t>
            </a:r>
          </a:p>
          <a:p>
            <a:pPr algn="just" eaLnBrk="1" hangingPunct="1">
              <a:spcBef>
                <a:spcPts val="1200"/>
              </a:spcBef>
              <a:buFontTx/>
              <a:buChar char="-"/>
            </a:pPr>
            <a:r>
              <a:rPr lang="ru-RU" altLang="ru-RU" sz="1400"/>
              <a:t> Низкая информативность: обучающиеся и родители не понимают, что значит полученная оценка</a:t>
            </a:r>
          </a:p>
        </p:txBody>
      </p:sp>
      <p:sp>
        <p:nvSpPr>
          <p:cNvPr id="14" name="Freeform: Shape 9">
            <a:extLst/>
          </p:cNvPr>
          <p:cNvSpPr>
            <a:spLocks/>
          </p:cNvSpPr>
          <p:nvPr/>
        </p:nvSpPr>
        <p:spPr bwMode="auto">
          <a:xfrm rot="10800000">
            <a:off x="838200" y="3363913"/>
            <a:ext cx="3865563" cy="723900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89804"/>
            </a:schemeClr>
          </a:solidFill>
          <a:ln>
            <a:noFill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ea"/>
              <a:sym typeface="+mn-lt"/>
            </a:endParaRPr>
          </a:p>
        </p:txBody>
      </p:sp>
      <p:sp>
        <p:nvSpPr>
          <p:cNvPr id="15" name="Freeform: Shape 9">
            <a:extLst/>
          </p:cNvPr>
          <p:cNvSpPr>
            <a:spLocks/>
          </p:cNvSpPr>
          <p:nvPr/>
        </p:nvSpPr>
        <p:spPr bwMode="auto">
          <a:xfrm rot="10800000">
            <a:off x="6111875" y="3363913"/>
            <a:ext cx="3865563" cy="723900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89804"/>
            </a:schemeClr>
          </a:solidFill>
          <a:ln>
            <a:noFill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ea"/>
              <a:sym typeface="+mn-lt"/>
            </a:endParaRPr>
          </a:p>
        </p:txBody>
      </p:sp>
      <p:sp>
        <p:nvSpPr>
          <p:cNvPr id="6160" name="TextBox 15"/>
          <p:cNvSpPr txBox="1">
            <a:spLocks noChangeArrowheads="1"/>
          </p:cNvSpPr>
          <p:nvPr/>
        </p:nvSpPr>
        <p:spPr bwMode="auto">
          <a:xfrm>
            <a:off x="6369050" y="4087813"/>
            <a:ext cx="40036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1200"/>
              </a:spcBef>
              <a:buFontTx/>
              <a:buChar char="-"/>
            </a:pPr>
            <a:r>
              <a:rPr lang="ru-RU" altLang="ru-RU" sz="1400"/>
              <a:t> Оценивание осуществляется согласно четким, заранее определенным критериям. </a:t>
            </a:r>
          </a:p>
          <a:p>
            <a:pPr algn="just" eaLnBrk="1" hangingPunct="1">
              <a:spcBef>
                <a:spcPts val="1200"/>
              </a:spcBef>
              <a:buFontTx/>
              <a:buChar char="-"/>
            </a:pPr>
            <a:r>
              <a:rPr lang="ru-RU" altLang="ru-RU" sz="1400"/>
              <a:t> Единство требований при оценивании. </a:t>
            </a:r>
          </a:p>
          <a:p>
            <a:pPr algn="just" eaLnBrk="1" hangingPunct="1">
              <a:spcBef>
                <a:spcPts val="1200"/>
              </a:spcBef>
              <a:buFontTx/>
              <a:buChar char="-"/>
            </a:pPr>
            <a:r>
              <a:rPr lang="en-US" altLang="ru-RU" sz="1400"/>
              <a:t> </a:t>
            </a:r>
            <a:r>
              <a:rPr lang="ru-RU" altLang="ru-RU" sz="1400"/>
              <a:t>Понятность и открытость оценивания для всех участников образовательного процесса.</a:t>
            </a:r>
          </a:p>
          <a:p>
            <a:pPr algn="just" eaLnBrk="1" hangingPunct="1">
              <a:spcBef>
                <a:spcPts val="1200"/>
              </a:spcBef>
              <a:buFontTx/>
              <a:buChar char="-"/>
            </a:pPr>
            <a:r>
              <a:rPr lang="ru-RU" altLang="ru-RU" sz="1400"/>
              <a:t>  Вовлечение учащихся в процесс рефлексии и самооценивания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96888" y="5500688"/>
            <a:ext cx="10515600" cy="12017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2192000" cy="93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025" y="228600"/>
            <a:ext cx="10515600" cy="631825"/>
          </a:xfrm>
        </p:spPr>
        <p:txBody>
          <a:bodyPr/>
          <a:lstStyle/>
          <a:p>
            <a:pPr algn="ctr">
              <a:defRPr/>
            </a:pPr>
            <a:r>
              <a:rPr lang="ru-RU" sz="28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Практическая значимость </a:t>
            </a:r>
            <a:r>
              <a:rPr lang="ru-RU" sz="2800" cap="all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критериального</a:t>
            </a:r>
            <a:r>
              <a:rPr lang="ru-RU" sz="28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оценивания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96888" y="946150"/>
          <a:ext cx="10515600" cy="44696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1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9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679">
                <a:tc gridSpan="3"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Использование </a:t>
                      </a:r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критериального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оценивания позволяет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0" marB="4571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39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Учителю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0" marB="4571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Учащимся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0" marB="4571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Родителям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0" marB="4571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7737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buFont typeface="Wingdings" pitchFamily="2" charset="2"/>
                        <a:buChar char="ü"/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Осуществлять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к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оррекцию методических процедур для достижения высокого качества обучения</a:t>
                      </a: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</a:p>
                    <a:p>
                      <a:pPr algn="just">
                        <a:spcBef>
                          <a:spcPts val="1200"/>
                        </a:spcBef>
                        <a:buFont typeface="Wingdings" pitchFamily="2" charset="2"/>
                        <a:buChar char="ü"/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   Иметь оперативную информацию для анализа и планирования своей деятельности. </a:t>
                      </a:r>
                    </a:p>
                    <a:p>
                      <a:pPr algn="just">
                        <a:spcBef>
                          <a:spcPts val="1200"/>
                        </a:spcBef>
                        <a:buFont typeface="Wingdings" pitchFamily="2" charset="2"/>
                        <a:buChar char="ü"/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Выстраивать индивидуальную траекторию обучения каждого ученика с учетом его индивидуальных способностей и особенностей. </a:t>
                      </a:r>
                    </a:p>
                    <a:p>
                      <a:pPr algn="just">
                        <a:spcBef>
                          <a:spcPts val="1200"/>
                        </a:spcBef>
                        <a:buFont typeface="Wingdings" pitchFamily="2" charset="2"/>
                        <a:buChar char="ü"/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  Использовать разнообразные подходы и инструменты оценивания. 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marL="179388" indent="0" algn="just">
                        <a:spcBef>
                          <a:spcPts val="1200"/>
                        </a:spcBef>
                        <a:buFont typeface="Wingdings" pitchFamily="2" charset="2"/>
                        <a:buChar char="ü"/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   Знать и понимать критерии оценивания для прогнозирования собственного результата обучения и осознания успеха. </a:t>
                      </a:r>
                    </a:p>
                    <a:p>
                      <a:pPr marL="179388" indent="0" algn="just">
                        <a:spcBef>
                          <a:spcPts val="1200"/>
                        </a:spcBef>
                        <a:buFont typeface="Wingdings" pitchFamily="2" charset="2"/>
                        <a:buChar char="ü"/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  Участвовать в рефлексии, оценивая себя и своих сверстников. 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marL="268288" indent="0" algn="just">
                        <a:spcBef>
                          <a:spcPts val="1200"/>
                        </a:spcBef>
                        <a:buFont typeface="Wingdings" pitchFamily="2" charset="2"/>
                        <a:buChar char="ü"/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  Получать объективные доказательства уровня </a:t>
                      </a:r>
                      <a:r>
                        <a:rPr lang="ru-RU" sz="1600" dirty="0" err="1" smtClean="0">
                          <a:latin typeface="Arial" pitchFamily="34" charset="0"/>
                          <a:cs typeface="Arial" pitchFamily="34" charset="0"/>
                        </a:rPr>
                        <a:t>обученности</a:t>
                      </a: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 своего ребенка.</a:t>
                      </a:r>
                    </a:p>
                    <a:p>
                      <a:pPr marL="268288" indent="0" algn="just">
                        <a:spcBef>
                          <a:spcPts val="1200"/>
                        </a:spcBef>
                        <a:buFont typeface="Wingdings" pitchFamily="2" charset="2"/>
                        <a:buChar char="ü"/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  Отслеживать прогресс в обучении ребенка. </a:t>
                      </a:r>
                    </a:p>
                    <a:p>
                      <a:pPr marL="268288" indent="0" algn="just">
                        <a:spcBef>
                          <a:spcPts val="1200"/>
                        </a:spcBef>
                        <a:buFont typeface="Wingdings" pitchFamily="2" charset="2"/>
                        <a:buChar char="ü"/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  Обеспечивать ребенку поддержку в процессе обучения. </a:t>
                      </a:r>
                    </a:p>
                    <a:p>
                      <a:pPr marL="268288" indent="0" algn="just">
                        <a:spcBef>
                          <a:spcPts val="1200"/>
                        </a:spcBef>
                        <a:buFont typeface="Wingdings" pitchFamily="2" charset="2"/>
                        <a:buChar char="ü"/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  Быть уверенными и спокойными за комфортность ребенка в классе и школе.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189" name="Прямоугольник 4"/>
          <p:cNvSpPr>
            <a:spLocks noChangeArrowheads="1"/>
          </p:cNvSpPr>
          <p:nvPr/>
        </p:nvSpPr>
        <p:spPr bwMode="auto">
          <a:xfrm>
            <a:off x="638175" y="5529263"/>
            <a:ext cx="1037431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i="1">
                <a:solidFill>
                  <a:schemeClr val="bg1"/>
                </a:solidFill>
              </a:rPr>
              <a:t>«…На всех уровнях общего образования представляется целесообразным внедрение критериального оценивания, которое применяется при реализации форм внутреннего оценивания» </a:t>
            </a:r>
          </a:p>
          <a:p>
            <a:pPr eaLnBrk="1" hangingPunct="1"/>
            <a:r>
              <a:rPr lang="ru-RU" altLang="ru-RU" i="1">
                <a:solidFill>
                  <a:schemeClr val="bg1"/>
                </a:solidFill>
              </a:rPr>
              <a:t>                                  </a:t>
            </a:r>
            <a:r>
              <a:rPr lang="en-US" altLang="ru-RU" i="1">
                <a:solidFill>
                  <a:schemeClr val="bg1"/>
                </a:solidFill>
              </a:rPr>
              <a:t>          </a:t>
            </a:r>
            <a:r>
              <a:rPr lang="ru-RU" altLang="ru-RU" i="1">
                <a:solidFill>
                  <a:schemeClr val="bg1"/>
                </a:solidFill>
              </a:rPr>
              <a:t>    </a:t>
            </a:r>
            <a:r>
              <a:rPr lang="en-US" altLang="ru-RU">
                <a:solidFill>
                  <a:schemeClr val="bg1"/>
                </a:solidFill>
              </a:rPr>
              <a:t>&lt;</a:t>
            </a:r>
            <a:r>
              <a:rPr lang="ru-RU" altLang="ru-RU">
                <a:solidFill>
                  <a:schemeClr val="bg1"/>
                </a:solidFill>
              </a:rPr>
              <a:t>Письмо</a:t>
            </a:r>
            <a:r>
              <a:rPr lang="en-US" altLang="ru-RU">
                <a:solidFill>
                  <a:schemeClr val="bg1"/>
                </a:solidFill>
              </a:rPr>
              <a:t>&gt; </a:t>
            </a:r>
            <a:r>
              <a:rPr lang="ru-RU" altLang="ru-RU">
                <a:solidFill>
                  <a:schemeClr val="bg1"/>
                </a:solidFill>
              </a:rPr>
              <a:t>Минпросвещения России от 13.01.2023 N 03-49</a:t>
            </a:r>
            <a:endParaRPr lang="ru-RU" altLang="ru-RU" i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12192000" cy="93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685800" y="206375"/>
            <a:ext cx="10515600" cy="631825"/>
          </a:xfrm>
        </p:spPr>
        <p:txBody>
          <a:bodyPr/>
          <a:lstStyle/>
          <a:p>
            <a:pPr algn="ctr"/>
            <a:r>
              <a:rPr lang="en-US" altLang="ru-RU" sz="2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altLang="ru-RU" sz="2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редневзвешенное оценивание – инструмент для повышения объективности оценивания</a:t>
            </a:r>
          </a:p>
        </p:txBody>
      </p:sp>
      <p:sp>
        <p:nvSpPr>
          <p:cNvPr id="8196" name="Прямоугольник 4"/>
          <p:cNvSpPr>
            <a:spLocks noChangeArrowheads="1"/>
          </p:cNvSpPr>
          <p:nvPr/>
        </p:nvSpPr>
        <p:spPr bwMode="auto">
          <a:xfrm>
            <a:off x="320675" y="2390775"/>
            <a:ext cx="112791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/>
              <a:t>Описание оценки предметных результатов по отдельному учебному предмету включает требования к выставлению отметок за промежуточную аттестацию </a:t>
            </a:r>
            <a:r>
              <a:rPr lang="ru-RU" altLang="ru-RU" b="1" i="1">
                <a:solidFill>
                  <a:srgbClr val="27457B"/>
                </a:solidFill>
              </a:rPr>
              <a:t>(при необходимости - </a:t>
            </a:r>
            <a:r>
              <a:rPr lang="ru-RU" altLang="ru-RU" b="1" i="1">
                <a:solidFill>
                  <a:srgbClr val="FF0000"/>
                </a:solidFill>
              </a:rPr>
              <a:t>с учетом степени значимости отметок за отдельные оценочные процедуры)</a:t>
            </a:r>
            <a:r>
              <a:rPr lang="en-US" altLang="ru-RU" b="1" i="1">
                <a:solidFill>
                  <a:srgbClr val="FF0000"/>
                </a:solidFill>
              </a:rPr>
              <a:t>.</a:t>
            </a:r>
            <a:r>
              <a:rPr lang="ru-RU" altLang="ru-RU" b="1" i="1">
                <a:solidFill>
                  <a:srgbClr val="FF0000"/>
                </a:solidFill>
              </a:rPr>
              <a:t> </a:t>
            </a:r>
            <a:r>
              <a:rPr lang="ru-RU" altLang="ru-RU" b="1" i="1"/>
              <a:t>(ФОП)</a:t>
            </a:r>
            <a:endParaRPr lang="ru-RU" altLang="ru-RU" b="1" i="1">
              <a:solidFill>
                <a:srgbClr val="FF0000"/>
              </a:solidFill>
            </a:endParaRPr>
          </a:p>
        </p:txBody>
      </p:sp>
      <p:sp>
        <p:nvSpPr>
          <p:cNvPr id="8197" name="Прямоугольник 7"/>
          <p:cNvSpPr>
            <a:spLocks noChangeArrowheads="1"/>
          </p:cNvSpPr>
          <p:nvPr/>
        </p:nvSpPr>
        <p:spPr bwMode="auto">
          <a:xfrm>
            <a:off x="320675" y="1247775"/>
            <a:ext cx="11404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/>
              <a:t>Описание оценки по отдельному учебному предмету может включать способы оценки и график контрольных мероприятий, при этом может быть упомянут </a:t>
            </a:r>
            <a:r>
              <a:rPr lang="ru-RU" altLang="ru-RU" b="1" i="1">
                <a:solidFill>
                  <a:srgbClr val="FF0000"/>
                </a:solidFill>
              </a:rPr>
              <a:t>учёт степени значимости отметок за отдельные оценочные процедуры</a:t>
            </a:r>
            <a:r>
              <a:rPr lang="en-US" altLang="ru-RU" b="1" i="1">
                <a:solidFill>
                  <a:srgbClr val="FF0000"/>
                </a:solidFill>
              </a:rPr>
              <a:t>.</a:t>
            </a:r>
            <a:r>
              <a:rPr lang="ru-RU" altLang="ru-RU" b="1" i="1">
                <a:solidFill>
                  <a:srgbClr val="FF0000"/>
                </a:solidFill>
              </a:rPr>
              <a:t>  </a:t>
            </a:r>
            <a:r>
              <a:rPr lang="ru-RU" altLang="ru-RU" b="1" i="1"/>
              <a:t>(ФОП)</a:t>
            </a:r>
            <a:endParaRPr lang="ru-RU" altLang="ru-RU" b="1" i="1">
              <a:solidFill>
                <a:srgbClr val="FF0000"/>
              </a:solidFill>
            </a:endParaRPr>
          </a:p>
        </p:txBody>
      </p:sp>
      <p:sp>
        <p:nvSpPr>
          <p:cNvPr id="8198" name="Прямоугольник 8"/>
          <p:cNvSpPr>
            <a:spLocks noChangeArrowheads="1"/>
          </p:cNvSpPr>
          <p:nvPr/>
        </p:nvSpPr>
        <p:spPr bwMode="auto">
          <a:xfrm>
            <a:off x="971550" y="4181475"/>
            <a:ext cx="10753725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1800"/>
              </a:spcBef>
            </a:pPr>
            <a:r>
              <a:rPr lang="ru-RU" altLang="ru-RU"/>
              <a:t>позволяет повысить роль отдельных форм текущего и тематического контроля; </a:t>
            </a:r>
          </a:p>
          <a:p>
            <a:pPr algn="just" eaLnBrk="1" hangingPunct="1">
              <a:spcBef>
                <a:spcPts val="1800"/>
              </a:spcBef>
            </a:pPr>
            <a:r>
              <a:rPr lang="ru-RU" altLang="ru-RU"/>
              <a:t>снизить роль случайных факторов при оценивании работ во время текущего контроля;</a:t>
            </a:r>
          </a:p>
          <a:p>
            <a:pPr algn="just" eaLnBrk="1" hangingPunct="1">
              <a:spcBef>
                <a:spcPts val="1800"/>
              </a:spcBef>
            </a:pPr>
            <a:r>
              <a:rPr lang="ru-RU" altLang="ru-RU"/>
              <a:t> объективно оценить образовательные достижения обучающихся как в ходе освоения отдельных тем, разделов учебных предметов, так и при выставлении отметок за учебный период </a:t>
            </a:r>
          </a:p>
        </p:txBody>
      </p:sp>
      <p:sp>
        <p:nvSpPr>
          <p:cNvPr id="8199" name="Прямоугольник 10"/>
          <p:cNvSpPr>
            <a:spLocks noChangeArrowheads="1"/>
          </p:cNvSpPr>
          <p:nvPr/>
        </p:nvSpPr>
        <p:spPr bwMode="auto">
          <a:xfrm>
            <a:off x="493713" y="3571875"/>
            <a:ext cx="5445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rgbClr val="27457B"/>
                </a:solidFill>
              </a:rPr>
              <a:t>Средневзвешенная система оценивания </a:t>
            </a:r>
          </a:p>
        </p:txBody>
      </p:sp>
      <p:pic>
        <p:nvPicPr>
          <p:cNvPr id="16" name="图片 74">
            <a:extLst/>
          </p:cNvPr>
          <p:cNvPicPr>
            <a:picLocks/>
          </p:cNvPicPr>
          <p:nvPr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 l="73488"/>
          <a:stretch>
            <a:fillRect/>
          </a:stretch>
        </p:blipFill>
        <p:spPr>
          <a:xfrm>
            <a:off x="493061" y="4830576"/>
            <a:ext cx="324000" cy="28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74">
            <a:extLst/>
          </p:cNvPr>
          <p:cNvPicPr>
            <a:picLocks/>
          </p:cNvPicPr>
          <p:nvPr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 l="73488"/>
          <a:stretch>
            <a:fillRect/>
          </a:stretch>
        </p:blipFill>
        <p:spPr>
          <a:xfrm>
            <a:off x="493061" y="4181475"/>
            <a:ext cx="324000" cy="28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74">
            <a:extLst/>
          </p:cNvPr>
          <p:cNvPicPr>
            <a:picLocks/>
          </p:cNvPicPr>
          <p:nvPr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 l="73488"/>
          <a:stretch>
            <a:fillRect/>
          </a:stretch>
        </p:blipFill>
        <p:spPr>
          <a:xfrm>
            <a:off x="523800" y="5329500"/>
            <a:ext cx="324000" cy="28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12192000" cy="93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>
          <a:xfrm>
            <a:off x="260350" y="233363"/>
            <a:ext cx="11093450" cy="631825"/>
          </a:xfrm>
        </p:spPr>
        <p:txBody>
          <a:bodyPr/>
          <a:lstStyle/>
          <a:p>
            <a:pPr algn="ctr"/>
            <a:r>
              <a:rPr lang="ru-RU" altLang="ru-RU" sz="2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Средневзвешенная система оценивания знаний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2613" y="3076575"/>
            <a:ext cx="10018712" cy="17843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ru-RU" sz="2000" b="1" i="1" dirty="0">
                <a:solidFill>
                  <a:srgbClr val="27457B"/>
                </a:solidFill>
              </a:rPr>
              <a:t>Учитывает: </a:t>
            </a:r>
          </a:p>
          <a:p>
            <a:pPr>
              <a:spcBef>
                <a:spcPts val="1200"/>
              </a:spcBef>
              <a:buFont typeface="Wingdings" pitchFamily="2" charset="2"/>
              <a:buChar char="ü"/>
              <a:defRPr/>
            </a:pPr>
            <a:r>
              <a:rPr lang="ru-RU" dirty="0"/>
              <a:t>  </a:t>
            </a:r>
            <a:r>
              <a:rPr lang="ru-RU" sz="2000" dirty="0"/>
              <a:t>Уровень сложности заданий </a:t>
            </a:r>
          </a:p>
          <a:p>
            <a:pPr>
              <a:spcBef>
                <a:spcPts val="1200"/>
              </a:spcBef>
              <a:buFont typeface="Wingdings" pitchFamily="2" charset="2"/>
              <a:buChar char="ü"/>
              <a:defRPr/>
            </a:pPr>
            <a:r>
              <a:rPr lang="ru-RU" sz="2000" dirty="0"/>
              <a:t>  </a:t>
            </a:r>
            <a:r>
              <a:rPr lang="ru-RU" sz="2000" dirty="0" err="1"/>
              <a:t>Трудозатратность</a:t>
            </a:r>
            <a:endParaRPr lang="ru-RU" sz="2000" dirty="0"/>
          </a:p>
          <a:p>
            <a:pPr>
              <a:spcBef>
                <a:spcPts val="1200"/>
              </a:spcBef>
              <a:buFont typeface="Wingdings" pitchFamily="2" charset="2"/>
              <a:buChar char="ü"/>
              <a:defRPr/>
            </a:pPr>
            <a:r>
              <a:rPr lang="ru-RU" sz="2000" dirty="0"/>
              <a:t>   Самостоятельность выполнения заданий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2613" y="1095375"/>
            <a:ext cx="11123612" cy="209391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806450" algn="just">
              <a:spcBef>
                <a:spcPts val="1200"/>
              </a:spcBef>
              <a:defRPr/>
            </a:pPr>
            <a:r>
              <a:rPr lang="ru-RU" sz="2000" b="1" i="1" dirty="0">
                <a:solidFill>
                  <a:srgbClr val="27457B"/>
                </a:solidFill>
              </a:rPr>
              <a:t>Направлена на:</a:t>
            </a:r>
          </a:p>
          <a:p>
            <a:pPr algn="just">
              <a:spcBef>
                <a:spcPts val="1200"/>
              </a:spcBef>
              <a:buFont typeface="Wingdings" pitchFamily="2" charset="2"/>
              <a:buChar char="ü"/>
              <a:defRPr/>
            </a:pPr>
            <a:r>
              <a:rPr lang="ru-RU" dirty="0"/>
              <a:t>  </a:t>
            </a:r>
            <a:r>
              <a:rPr lang="ru-RU" sz="2000" dirty="0"/>
              <a:t>Единые подходы к оцениванию достижений обучающихся </a:t>
            </a:r>
          </a:p>
          <a:p>
            <a:pPr algn="just">
              <a:spcBef>
                <a:spcPts val="1200"/>
              </a:spcBef>
              <a:buFont typeface="Wingdings" pitchFamily="2" charset="2"/>
              <a:buChar char="ü"/>
              <a:defRPr/>
            </a:pPr>
            <a:r>
              <a:rPr lang="ru-RU" sz="2000" dirty="0"/>
              <a:t>  Повышение объективности оценивания знаний (совпадение результатов внешних оценочных процедур и текущей успеваемости) </a:t>
            </a:r>
          </a:p>
          <a:p>
            <a:pPr algn="just">
              <a:spcBef>
                <a:spcPts val="1200"/>
              </a:spcBef>
              <a:buFont typeface="Wingdings" pitchFamily="2" charset="2"/>
              <a:buChar char="ü"/>
              <a:defRPr/>
            </a:pPr>
            <a:r>
              <a:rPr lang="ru-RU" sz="2000" dirty="0"/>
              <a:t>  Повышение ответственности за результат</a:t>
            </a:r>
          </a:p>
        </p:txBody>
      </p:sp>
      <p:sp>
        <p:nvSpPr>
          <p:cNvPr id="7" name="Freeform: Shape 9">
            <a:extLst/>
          </p:cNvPr>
          <p:cNvSpPr>
            <a:spLocks/>
          </p:cNvSpPr>
          <p:nvPr/>
        </p:nvSpPr>
        <p:spPr bwMode="auto">
          <a:xfrm>
            <a:off x="582613" y="1000125"/>
            <a:ext cx="646112" cy="46037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1">
              <a:alpha val="89804"/>
            </a:schemeClr>
          </a:solidFill>
          <a:ln>
            <a:noFill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ea"/>
              <a:sym typeface="+mn-lt"/>
            </a:endParaRPr>
          </a:p>
        </p:txBody>
      </p:sp>
      <p:sp>
        <p:nvSpPr>
          <p:cNvPr id="8" name="Freeform: Shape 9">
            <a:extLst/>
          </p:cNvPr>
          <p:cNvSpPr>
            <a:spLocks/>
          </p:cNvSpPr>
          <p:nvPr/>
        </p:nvSpPr>
        <p:spPr bwMode="auto">
          <a:xfrm>
            <a:off x="528638" y="2973388"/>
            <a:ext cx="646112" cy="461962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1">
              <a:alpha val="89804"/>
            </a:schemeClr>
          </a:solidFill>
          <a:ln>
            <a:noFill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ea"/>
              <a:sym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5013" y="5018088"/>
            <a:ext cx="10771187" cy="11699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          Особенность: </a:t>
            </a:r>
          </a:p>
          <a:p>
            <a:pPr>
              <a:spcBef>
                <a:spcPts val="1200"/>
              </a:spcBef>
              <a:defRPr/>
            </a:pPr>
            <a:r>
              <a:rPr lang="ru-RU" sz="2000" dirty="0"/>
              <a:t>наличие весового коэффициента к отметке по балльной шкале оценивания за все виды учебной деятельности</a:t>
            </a:r>
          </a:p>
        </p:txBody>
      </p:sp>
      <p:sp>
        <p:nvSpPr>
          <p:cNvPr id="10" name="Freeform: Shape 9">
            <a:extLst/>
          </p:cNvPr>
          <p:cNvSpPr>
            <a:spLocks/>
          </p:cNvSpPr>
          <p:nvPr/>
        </p:nvSpPr>
        <p:spPr bwMode="auto">
          <a:xfrm>
            <a:off x="582613" y="5018088"/>
            <a:ext cx="646112" cy="461962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1">
              <a:lumMod val="75000"/>
              <a:alpha val="89804"/>
            </a:schemeClr>
          </a:solidFill>
          <a:ln>
            <a:noFill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0525" y="1219200"/>
          <a:ext cx="11268075" cy="5130806"/>
        </p:xfrm>
        <a:graphic>
          <a:graphicData uri="http://schemas.openxmlformats.org/drawingml/2006/table">
            <a:tbl>
              <a:tblPr/>
              <a:tblGrid>
                <a:gridCol w="5157788">
                  <a:extLst>
                    <a:ext uri="{9D8B030D-6E8A-4147-A177-3AD203B41FA5}">
                      <a16:colId xmlns:a16="http://schemas.microsoft.com/office/drawing/2014/main" val="1034903831"/>
                    </a:ext>
                  </a:extLst>
                </a:gridCol>
                <a:gridCol w="2290762">
                  <a:extLst>
                    <a:ext uri="{9D8B030D-6E8A-4147-A177-3AD203B41FA5}">
                      <a16:colId xmlns:a16="http://schemas.microsoft.com/office/drawing/2014/main" val="1794223221"/>
                    </a:ext>
                  </a:extLst>
                </a:gridCol>
                <a:gridCol w="2014538">
                  <a:extLst>
                    <a:ext uri="{9D8B030D-6E8A-4147-A177-3AD203B41FA5}">
                      <a16:colId xmlns:a16="http://schemas.microsoft.com/office/drawing/2014/main" val="3920213756"/>
                    </a:ext>
                  </a:extLst>
                </a:gridCol>
                <a:gridCol w="1804987">
                  <a:extLst>
                    <a:ext uri="{9D8B030D-6E8A-4147-A177-3AD203B41FA5}">
                      <a16:colId xmlns:a16="http://schemas.microsoft.com/office/drawing/2014/main" val="4153369132"/>
                    </a:ext>
                  </a:extLst>
                </a:gridCol>
              </a:tblGrid>
              <a:tr h="388938">
                <a:tc rowSpan="2">
                  <a:txBody>
                    <a:bodyPr/>
                    <a:lstStyle>
                      <a:lvl1pPr marL="14288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42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Microsoft Sans Serif" panose="020B0604020202020204" pitchFamily="34" charset="0"/>
                      </a:endParaRPr>
                    </a:p>
                    <a:p>
                      <a:pPr marL="142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Microsoft Sans Serif" panose="020B0604020202020204" pitchFamily="34" charset="0"/>
                        </a:rPr>
                        <a:t>             Форма контроля/вид учебной работы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tc gridSpan="3">
                  <a:txBody>
                    <a:bodyPr/>
                    <a:lstStyle>
                      <a:lvl1pPr marL="7938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7938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Microsoft Sans Serif" panose="020B0604020202020204" pitchFamily="34" charset="0"/>
                        </a:rPr>
                        <a:t>Вес оценки в зависимости от сложности и содержания работы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981348"/>
                  </a:ext>
                </a:extLst>
              </a:tr>
              <a:tr h="482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587375" indent="-17145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587375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Microsoft Sans Serif" panose="020B0604020202020204" pitchFamily="34" charset="0"/>
                        </a:rPr>
                        <a:t>Начальное общее образование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>
                      <a:lvl1pPr marL="407988" indent="-13335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407988" marR="0" lvl="0" indent="-133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Microsoft Sans Serif" panose="020B0604020202020204" pitchFamily="34" charset="0"/>
                        </a:rPr>
                        <a:t>Основное общее образование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>
                      <a:lvl1pPr marL="407988" indent="-98425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407988" marR="0" lvl="0" indent="-98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Microsoft Sans Serif" panose="020B0604020202020204" pitchFamily="34" charset="0"/>
                        </a:rPr>
                        <a:t>Среднее общее образование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948147"/>
                  </a:ext>
                </a:extLst>
              </a:tr>
              <a:tr h="242888">
                <a:tc gridSpan="4">
                  <a:txBody>
                    <a:bodyPr/>
                    <a:lstStyle>
                      <a:lvl1pPr marL="14288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4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27457B"/>
                          </a:solidFill>
                          <a:effectLst/>
                          <a:latin typeface="Arial" panose="020B0604020202020204" pitchFamily="34" charset="0"/>
                          <a:cs typeface="Microsoft Sans Serif" panose="020B0604020202020204" pitchFamily="34" charset="0"/>
                        </a:rPr>
                        <a:t>1 группа сложности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FAA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3719030"/>
                  </a:ext>
                </a:extLst>
              </a:tr>
              <a:tr h="242888">
                <a:tc>
                  <a:txBody>
                    <a:bodyPr/>
                    <a:lstStyle>
                      <a:lvl1pPr marL="179388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Microsoft Sans Serif" panose="020B0604020202020204" pitchFamily="34" charset="0"/>
                        </a:rPr>
                        <a:t>Диктант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>
                      <a:lvl1pPr marL="14288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4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Microsoft Sans Serif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4288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4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Microsoft Sans Serif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4288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4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Microsoft Sans Serif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1255735"/>
                  </a:ext>
                </a:extLst>
              </a:tr>
              <a:tr h="242888">
                <a:tc>
                  <a:txBody>
                    <a:bodyPr/>
                    <a:lstStyle>
                      <a:lvl1pPr marL="179388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Microsoft Sans Serif" panose="020B0604020202020204" pitchFamily="34" charset="0"/>
                        </a:rPr>
                        <a:t>Зачет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>
                      <a:lvl1pPr marL="14288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4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Microsoft Sans Serif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4288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4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Microsoft Sans Serif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4288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4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Microsoft Sans Serif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1465330"/>
                  </a:ext>
                </a:extLst>
              </a:tr>
              <a:tr h="242888">
                <a:tc>
                  <a:txBody>
                    <a:bodyPr/>
                    <a:lstStyle>
                      <a:lvl1pPr marL="179388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Microsoft Sans Serif" panose="020B0604020202020204" pitchFamily="34" charset="0"/>
                        </a:rPr>
                        <a:t>Изложение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>
                      <a:lvl1pPr marL="14288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4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Microsoft Sans Serif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4288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4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Microsoft Sans Serif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4288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4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Microsoft Sans Serif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7693263"/>
                  </a:ext>
                </a:extLst>
              </a:tr>
              <a:tr h="242888">
                <a:tc>
                  <a:txBody>
                    <a:bodyPr/>
                    <a:lstStyle>
                      <a:lvl1pPr marL="179388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Microsoft Sans Serif" panose="020B0604020202020204" pitchFamily="34" charset="0"/>
                        </a:rPr>
                        <a:t>Контрольная работа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>
                      <a:lvl1pPr marL="14288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4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Microsoft Sans Serif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4288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4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Microsoft Sans Serif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4288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4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Microsoft Sans Serif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0005239"/>
                  </a:ext>
                </a:extLst>
              </a:tr>
              <a:tr h="242888">
                <a:tc>
                  <a:txBody>
                    <a:bodyPr/>
                    <a:lstStyle>
                      <a:lvl1pPr marL="179388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Microsoft Sans Serif" panose="020B0604020202020204" pitchFamily="34" charset="0"/>
                        </a:rPr>
                        <a:t>Сочинение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>
                      <a:lvl1pPr marL="14288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4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Microsoft Sans Serif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4288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4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Microsoft Sans Serif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4288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4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Microsoft Sans Serif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2709463"/>
                  </a:ext>
                </a:extLst>
              </a:tr>
              <a:tr h="482600">
                <a:tc>
                  <a:txBody>
                    <a:bodyPr/>
                    <a:lstStyle>
                      <a:lvl1pPr marL="179388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Microsoft Sans Serif" panose="020B0604020202020204" pitchFamily="34" charset="0"/>
                        </a:rPr>
                        <a:t>Независимая диагностика (оценка) ВПР,НИКО и др.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>
                      <a:lvl1pPr marL="14288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4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Microsoft Sans Serif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4288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4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Microsoft Sans Serif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4288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4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Microsoft Sans Serif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2601628"/>
                  </a:ext>
                </a:extLst>
              </a:tr>
              <a:tr h="676275">
                <a:tc>
                  <a:txBody>
                    <a:bodyPr/>
                    <a:lstStyle>
                      <a:lvl1pPr marL="179388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Microsoft Sans Serif" panose="020B0604020202020204" pitchFamily="34" charset="0"/>
                        </a:rPr>
                        <a:t>Олимпиада* (призер / победитель муниципального и регионального этапов) * - включена в перечень</a:t>
                      </a:r>
                    </a:p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Microsoft Sans Serif" panose="020B0604020202020204" pitchFamily="34" charset="0"/>
                        </a:rPr>
                        <a:t>Минпросвещения и Минобрнауки РФ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>
                      <a:lvl1pPr marL="14288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4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Microsoft Sans Serif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4288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4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Microsoft Sans Serif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4288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4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Microsoft Sans Serif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670673"/>
                  </a:ext>
                </a:extLst>
              </a:tr>
              <a:tr h="242888">
                <a:tc>
                  <a:txBody>
                    <a:bodyPr/>
                    <a:lstStyle>
                      <a:lvl1pPr marL="179388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Microsoft Sans Serif" panose="020B0604020202020204" pitchFamily="34" charset="0"/>
                        </a:rPr>
                        <a:t>Эссе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>
                      <a:lvl1pPr marL="14288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4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Microsoft Sans Serif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4288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4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Microsoft Sans Serif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4288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4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Microsoft Sans Serif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0443070"/>
                  </a:ext>
                </a:extLst>
              </a:tr>
              <a:tr h="242888">
                <a:tc gridSpan="4">
                  <a:txBody>
                    <a:bodyPr/>
                    <a:lstStyle>
                      <a:lvl1pPr marL="14288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4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2F5597"/>
                          </a:solidFill>
                          <a:effectLst/>
                          <a:latin typeface="Arial" panose="020B0604020202020204" pitchFamily="34" charset="0"/>
                          <a:cs typeface="Microsoft Sans Serif" panose="020B0604020202020204" pitchFamily="34" charset="0"/>
                        </a:rPr>
                        <a:t>2 группа сложности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FAA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8595014"/>
                  </a:ext>
                </a:extLst>
              </a:tr>
              <a:tr h="242888">
                <a:tc>
                  <a:txBody>
                    <a:bodyPr/>
                    <a:lstStyle>
                      <a:lvl1pPr marL="179388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Microsoft Sans Serif" panose="020B0604020202020204" pitchFamily="34" charset="0"/>
                        </a:rPr>
                        <a:t>Лабораторная работа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>
                      <a:lvl1pPr marL="14288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4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Microsoft Sans Serif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4288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4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Microsoft Sans Serif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4288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4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Microsoft Sans Serif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8036053"/>
                  </a:ext>
                </a:extLst>
              </a:tr>
              <a:tr h="250825">
                <a:tc>
                  <a:txBody>
                    <a:bodyPr/>
                    <a:lstStyle>
                      <a:lvl1pPr marL="179388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Microsoft Sans Serif" panose="020B0604020202020204" pitchFamily="34" charset="0"/>
                        </a:rPr>
                        <a:t>Практическая работа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>
                      <a:lvl1pPr marL="14288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4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Microsoft Sans Serif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4288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4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Microsoft Sans Serif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4288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4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Microsoft Sans Serif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2622541"/>
                  </a:ext>
                </a:extLst>
              </a:tr>
              <a:tr h="242888">
                <a:tc gridSpan="4">
                  <a:txBody>
                    <a:bodyPr/>
                    <a:lstStyle>
                      <a:lvl1pPr marL="14288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4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2F5597"/>
                          </a:solidFill>
                          <a:effectLst/>
                          <a:latin typeface="Arial" panose="020B0604020202020204" pitchFamily="34" charset="0"/>
                          <a:cs typeface="Microsoft Sans Serif" panose="020B0604020202020204" pitchFamily="34" charset="0"/>
                        </a:rPr>
                        <a:t>3 группа сложности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FAA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146419"/>
                  </a:ext>
                </a:extLst>
              </a:tr>
              <a:tr h="420688">
                <a:tc>
                  <a:txBody>
                    <a:bodyPr/>
                    <a:lstStyle>
                      <a:lvl1pPr marL="179388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Microsoft Sans Serif" panose="020B0604020202020204" pitchFamily="34" charset="0"/>
                        </a:rPr>
                        <a:t>Иные виды работ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>
                      <a:lvl1pPr marL="14288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4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Microsoft Sans Serif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4288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4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Microsoft Sans Serif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4288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4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Microsoft Sans Serif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0558353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0"/>
            <a:ext cx="12192000" cy="1057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327" name="Заголовок 1"/>
          <p:cNvSpPr>
            <a:spLocks noGrp="1"/>
          </p:cNvSpPr>
          <p:nvPr>
            <p:ph type="title"/>
          </p:nvPr>
        </p:nvSpPr>
        <p:spPr>
          <a:xfrm>
            <a:off x="161925" y="-11113"/>
            <a:ext cx="11839575" cy="1068388"/>
          </a:xfrm>
        </p:spPr>
        <p:txBody>
          <a:bodyPr/>
          <a:lstStyle/>
          <a:p>
            <a:pPr algn="ctr"/>
            <a:r>
              <a:rPr lang="ru-RU" altLang="ru-RU" sz="2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Единые подходы к установлению весовых коэффициентов</a:t>
            </a:r>
            <a:br>
              <a:rPr lang="ru-RU" altLang="ru-RU" sz="2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отдельных форм  текущего и тематического контроля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631825" y="2746375"/>
            <a:ext cx="10385425" cy="939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650" y="365125"/>
            <a:ext cx="10515600" cy="6318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Организация работы по средневзвешенной системе оценивания достижений</a:t>
            </a:r>
          </a:p>
        </p:txBody>
      </p:sp>
      <p:sp>
        <p:nvSpPr>
          <p:cNvPr id="11268" name="Содержимое 2"/>
          <p:cNvSpPr>
            <a:spLocks noGrp="1"/>
          </p:cNvSpPr>
          <p:nvPr>
            <p:ph idx="1"/>
          </p:nvPr>
        </p:nvSpPr>
        <p:spPr>
          <a:xfrm>
            <a:off x="631825" y="1273175"/>
            <a:ext cx="10179050" cy="4527550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Каждый вид деятельности </a:t>
            </a:r>
            <a:r>
              <a:rPr lang="ru-RU" alt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(контрольная, практическая работа, ответ на уроке, изложение, др. виды работ) </a:t>
            </a:r>
            <a:r>
              <a:rPr lang="ru-RU" altLang="ru-RU" sz="20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имеет свой собственный вес</a:t>
            </a:r>
            <a:r>
              <a:rPr lang="ru-RU" alt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, то есть коэффициент важности </a:t>
            </a:r>
            <a:r>
              <a:rPr lang="ru-RU" altLang="ru-RU" sz="20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(от 1 до 3)</a:t>
            </a:r>
          </a:p>
        </p:txBody>
      </p:sp>
      <p:sp>
        <p:nvSpPr>
          <p:cNvPr id="11269" name="Rectangle 1"/>
          <p:cNvSpPr>
            <a:spLocks noChangeArrowheads="1"/>
          </p:cNvSpPr>
          <p:nvPr/>
        </p:nvSpPr>
        <p:spPr bwMode="auto">
          <a:xfrm>
            <a:off x="801688" y="3086100"/>
            <a:ext cx="3381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>
                <a:solidFill>
                  <a:srgbClr val="000000"/>
                </a:solidFill>
                <a:cs typeface="Times New Roman" panose="02020603050405020304" pitchFamily="18" charset="0"/>
              </a:rPr>
              <a:t>средневзвешенный балл =</a:t>
            </a:r>
            <a:endParaRPr lang="ru-RU" altLang="ru-RU" sz="2000">
              <a:cs typeface="Times New Roman" panose="02020603050405020304" pitchFamily="18" charset="0"/>
            </a:endParaRPr>
          </a:p>
        </p:txBody>
      </p:sp>
      <p:sp>
        <p:nvSpPr>
          <p:cNvPr id="11270" name="Rectangle 1"/>
          <p:cNvSpPr>
            <a:spLocks noChangeArrowheads="1"/>
          </p:cNvSpPr>
          <p:nvPr/>
        </p:nvSpPr>
        <p:spPr bwMode="auto">
          <a:xfrm>
            <a:off x="4183063" y="2746375"/>
            <a:ext cx="6261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>
                <a:solidFill>
                  <a:srgbClr val="000000"/>
                </a:solidFill>
                <a:cs typeface="Times New Roman" panose="02020603050405020304" pitchFamily="18" charset="0"/>
              </a:rPr>
              <a:t>сумма произведений отметок на вес каждой из них</a:t>
            </a:r>
          </a:p>
        </p:txBody>
      </p:sp>
      <p:sp>
        <p:nvSpPr>
          <p:cNvPr id="11271" name="Rectangle 1"/>
          <p:cNvSpPr>
            <a:spLocks noChangeArrowheads="1"/>
          </p:cNvSpPr>
          <p:nvPr/>
        </p:nvSpPr>
        <p:spPr bwMode="auto">
          <a:xfrm>
            <a:off x="5508625" y="3286125"/>
            <a:ext cx="3349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>
                <a:solidFill>
                  <a:srgbClr val="000000"/>
                </a:solidFill>
                <a:cs typeface="Times New Roman" panose="02020603050405020304" pitchFamily="18" charset="0"/>
              </a:rPr>
              <a:t>сумма весов этих отметок.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183063" y="3286125"/>
            <a:ext cx="62611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3" name="Прямоугольник 9"/>
          <p:cNvSpPr>
            <a:spLocks noChangeArrowheads="1"/>
          </p:cNvSpPr>
          <p:nvPr/>
        </p:nvSpPr>
        <p:spPr bwMode="auto">
          <a:xfrm>
            <a:off x="501650" y="2146300"/>
            <a:ext cx="3592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EE5B12"/>
                </a:solidFill>
              </a:rPr>
              <a:t>Формула для расчета </a:t>
            </a:r>
          </a:p>
        </p:txBody>
      </p:sp>
      <p:sp>
        <p:nvSpPr>
          <p:cNvPr id="11274" name="Прямоугольник 10"/>
          <p:cNvSpPr>
            <a:spLocks noChangeArrowheads="1"/>
          </p:cNvSpPr>
          <p:nvPr/>
        </p:nvSpPr>
        <p:spPr bwMode="auto">
          <a:xfrm>
            <a:off x="501650" y="3686175"/>
            <a:ext cx="13700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EE5B12"/>
                </a:solidFill>
              </a:rPr>
              <a:t>Пример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826871"/>
              </p:ext>
            </p:extLst>
          </p:nvPr>
        </p:nvGraphicFramePr>
        <p:xfrm>
          <a:off x="1333500" y="4146550"/>
          <a:ext cx="5265737" cy="2494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2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9999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latin typeface="Arial" pitchFamily="34" charset="0"/>
                          <a:cs typeface="Arial" pitchFamily="34" charset="0"/>
                        </a:rPr>
                        <a:t>Вид деятельности </a:t>
                      </a:r>
                    </a:p>
                    <a:p>
                      <a:r>
                        <a:rPr lang="ru-RU" sz="1800" b="0" dirty="0" smtClean="0">
                          <a:latin typeface="Arial" pitchFamily="34" charset="0"/>
                          <a:cs typeface="Arial" pitchFamily="34" charset="0"/>
                        </a:rPr>
                        <a:t>(форма контроля)</a:t>
                      </a:r>
                      <a:endParaRPr lang="ru-RU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0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Отметка</a:t>
                      </a: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0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Вес</a:t>
                      </a:r>
                    </a:p>
                  </a:txBody>
                  <a:tcPr marL="91448" marR="91448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93"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Ведение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тетради</a:t>
                      </a:r>
                      <a:endParaRPr lang="ru-RU" sz="1800" dirty="0"/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</a:t>
                      </a:r>
                      <a:endParaRPr lang="ru-RU" sz="1800" dirty="0"/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 marL="91448" marR="91448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9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Диктант</a:t>
                      </a:r>
                      <a:endParaRPr lang="ru-RU" sz="1800" dirty="0"/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</a:t>
                      </a:r>
                      <a:endParaRPr lang="ru-RU" sz="1800" dirty="0"/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</a:t>
                      </a:r>
                      <a:endParaRPr lang="ru-RU" sz="1800" dirty="0"/>
                    </a:p>
                  </a:txBody>
                  <a:tcPr marL="91448" marR="91448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93"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Устный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ответ</a:t>
                      </a:r>
                      <a:endParaRPr lang="ru-RU" sz="1800" dirty="0"/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 marL="91448" marR="91448"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93"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Практическая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работа</a:t>
                      </a:r>
                      <a:endParaRPr lang="ru-RU" sz="1800" dirty="0"/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5</a:t>
                      </a:r>
                      <a:endParaRPr lang="ru-RU" sz="1800" dirty="0"/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 marL="91448" marR="91448" marT="45714" marB="4571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Практическая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работа</a:t>
                      </a:r>
                      <a:endParaRPr lang="ru-RU" sz="1800" dirty="0" smtClean="0"/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</a:t>
                      </a:r>
                      <a:endParaRPr lang="ru-RU" sz="1800" dirty="0"/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 marL="91448" marR="91448" marT="45714" marB="4571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305" name="TextBox 13"/>
          <p:cNvSpPr txBox="1">
            <a:spLocks noChangeArrowheads="1"/>
          </p:cNvSpPr>
          <p:nvPr/>
        </p:nvSpPr>
        <p:spPr bwMode="auto">
          <a:xfrm>
            <a:off x="6961188" y="4146550"/>
            <a:ext cx="3849687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rgbClr val="0070C0"/>
                </a:solidFill>
              </a:rPr>
              <a:t>Средневзвешенный балл: </a:t>
            </a:r>
          </a:p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  <a:p>
            <a:pPr eaLnBrk="1" hangingPunct="1"/>
            <a:r>
              <a:rPr lang="ru-RU" altLang="ru-RU" u="sng"/>
              <a:t>3*1 + 3*3 + 2*1 + 5*2 + 4*2</a:t>
            </a:r>
          </a:p>
          <a:p>
            <a:pPr eaLnBrk="1" hangingPunct="1"/>
            <a:r>
              <a:rPr lang="ru-RU" altLang="ru-RU"/>
              <a:t>           1+3+1+2+2</a:t>
            </a:r>
          </a:p>
        </p:txBody>
      </p:sp>
      <p:sp>
        <p:nvSpPr>
          <p:cNvPr id="11306" name="TextBox 14"/>
          <p:cNvSpPr txBox="1">
            <a:spLocks noChangeArrowheads="1"/>
          </p:cNvSpPr>
          <p:nvPr/>
        </p:nvSpPr>
        <p:spPr bwMode="auto">
          <a:xfrm>
            <a:off x="9977438" y="4805363"/>
            <a:ext cx="1238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/>
              <a:t>= 3,6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1215688" y="4665663"/>
            <a:ext cx="839787" cy="712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1308" name="Прямоугольник 16"/>
          <p:cNvSpPr>
            <a:spLocks noChangeArrowheads="1"/>
          </p:cNvSpPr>
          <p:nvPr/>
        </p:nvSpPr>
        <p:spPr bwMode="auto">
          <a:xfrm>
            <a:off x="6961188" y="5543550"/>
            <a:ext cx="4729162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rgbClr val="0070C0"/>
                </a:solidFill>
              </a:rPr>
              <a:t>Традиционная система оценивания</a:t>
            </a:r>
          </a:p>
          <a:p>
            <a:pPr eaLnBrk="1" hangingPunct="1"/>
            <a:endParaRPr lang="ru-RU" altLang="ru-RU" sz="1200" b="1">
              <a:solidFill>
                <a:srgbClr val="0070C0"/>
              </a:solidFill>
            </a:endParaRPr>
          </a:p>
          <a:p>
            <a:pPr eaLnBrk="1" hangingPunct="1"/>
            <a:r>
              <a:rPr lang="ru-RU" altLang="ru-RU"/>
              <a:t>             </a:t>
            </a:r>
            <a:r>
              <a:rPr lang="ru-RU" altLang="ru-RU" u="sng"/>
              <a:t> 3+3+2+5+4</a:t>
            </a:r>
          </a:p>
          <a:p>
            <a:pPr eaLnBrk="1" hangingPunct="1"/>
            <a:r>
              <a:rPr lang="ru-RU" altLang="ru-RU"/>
              <a:t>                     5          </a:t>
            </a:r>
          </a:p>
        </p:txBody>
      </p:sp>
      <p:sp>
        <p:nvSpPr>
          <p:cNvPr id="11309" name="TextBox 17"/>
          <p:cNvSpPr txBox="1">
            <a:spLocks noChangeArrowheads="1"/>
          </p:cNvSpPr>
          <p:nvPr/>
        </p:nvSpPr>
        <p:spPr bwMode="auto">
          <a:xfrm>
            <a:off x="9825038" y="6143625"/>
            <a:ext cx="1238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/>
              <a:t>= 3,2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1215688" y="5969000"/>
            <a:ext cx="839787" cy="712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1150</TotalTime>
  <Words>944</Words>
  <Application>Microsoft Office PowerPoint</Application>
  <PresentationFormat>Широкоэкранный</PresentationFormat>
  <Paragraphs>183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微软雅黑</vt:lpstr>
      <vt:lpstr>Arial</vt:lpstr>
      <vt:lpstr>Calibri</vt:lpstr>
      <vt:lpstr>Calibri Light</vt:lpstr>
      <vt:lpstr>Microsoft Sans Serif</vt:lpstr>
      <vt:lpstr>Times New Roman</vt:lpstr>
      <vt:lpstr>Wingdings</vt:lpstr>
      <vt:lpstr>Office Theme</vt:lpstr>
      <vt:lpstr>Презентация PowerPoint</vt:lpstr>
      <vt:lpstr>Внутришкольные оценочные процедуры</vt:lpstr>
      <vt:lpstr>Оценивание образовательных достижений</vt:lpstr>
      <vt:lpstr>Практическая значимость критериального оценивания</vt:lpstr>
      <vt:lpstr>Cредневзвешенное оценивание – инструмент для повышения объективности оценивания</vt:lpstr>
      <vt:lpstr>Средневзвешенная система оценивания знаний</vt:lpstr>
      <vt:lpstr>Единые подходы к установлению весовых коэффициентов  для отдельных форм  текущего и тематического контроля</vt:lpstr>
      <vt:lpstr>Организация работы по средневзвешенной системе оценивания достижений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School16_3</cp:lastModifiedBy>
  <cp:revision>47</cp:revision>
  <dcterms:created xsi:type="dcterms:W3CDTF">2023-02-12T09:30:00Z</dcterms:created>
  <dcterms:modified xsi:type="dcterms:W3CDTF">2025-09-01T10:37:17Z</dcterms:modified>
</cp:coreProperties>
</file>